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86" r:id="rId17"/>
    <p:sldId id="287" r:id="rId18"/>
    <p:sldId id="279" r:id="rId19"/>
    <p:sldId id="280" r:id="rId20"/>
    <p:sldId id="271" r:id="rId21"/>
    <p:sldId id="277" r:id="rId22"/>
    <p:sldId id="296" r:id="rId23"/>
    <p:sldId id="281" r:id="rId24"/>
    <p:sldId id="282" r:id="rId25"/>
    <p:sldId id="272" r:id="rId26"/>
    <p:sldId id="278" r:id="rId27"/>
    <p:sldId id="293" r:id="rId28"/>
    <p:sldId id="288" r:id="rId29"/>
    <p:sldId id="289" r:id="rId30"/>
    <p:sldId id="294" r:id="rId31"/>
    <p:sldId id="284" r:id="rId32"/>
    <p:sldId id="295" r:id="rId33"/>
    <p:sldId id="275" r:id="rId34"/>
    <p:sldId id="297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669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669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669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669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87000"/>
      </a:lnSpc>
      <a:spcBef>
        <a:spcPct val="0"/>
      </a:spcBef>
      <a:spcAft>
        <a:spcPct val="0"/>
      </a:spcAft>
      <a:buClr>
        <a:srgbClr val="006699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66CC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0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022DFDA5-BD0D-4861-B7E3-58A2E10A5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6719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6A96D6-1CA6-443B-842C-8BAE9607C80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E43806-26B3-4DED-8FEC-E7858CD6B9A3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638FA0-0B42-4891-B8C0-992E907806A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70E1CA-4BCF-488A-BED8-1C40BED0DED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9D170A-E462-4C99-979A-3543DB99D9DF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58705F-6C38-45B0-A40F-26428005AF5C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5FB5ED-475E-4D63-8C0D-61FAF9B426D5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20442E-D5CE-45D1-8450-4BF2D2F303A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390113-A19C-4415-B721-0E06BE9832F0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84947A-6EE0-4814-A749-F474F7CF41F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275248-D73E-4350-BC4B-315F5EF2A1A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D064B0-D78B-4147-B60A-F7E918835495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319CC6-D5E7-46BC-BA64-000964FB6D24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71676C-0D6C-478C-BDE6-24F60FAF77C9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FA281B-DBFF-4B00-8101-58D3F49FE665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77B8C5-E5D9-4277-8222-80A632163AB6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B5D4CC-15D1-4581-A490-FD285071F00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C8515-469A-4810-87AE-FFDE2A45B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41D5-BDB1-46F6-B0FC-C708116A20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4638" y="101600"/>
            <a:ext cx="2058987" cy="5953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42913" y="101600"/>
            <a:ext cx="6029325" cy="5953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0910-F00C-4F78-A352-59CC630E9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55863" y="596900"/>
            <a:ext cx="6189662" cy="35782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0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Altbilgi Yer Tutucusu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E0F6-A046-4011-91D8-3B11973AFA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225A-6B1A-4903-A547-7363435D1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DFB6-EDBC-4569-A730-9A50588746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413A-E06D-4F0F-942C-C58D9635D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564F-28C0-41F3-8B16-CEAAC87B46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587B-96A6-4894-894E-69D659E31B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D600-BBFA-4310-8BB2-BB3AE0904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3DFD-0A88-4F0E-9DDB-8D22F4606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5280-94BE-439E-885B-6CC4E893A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85725" y="-93663"/>
            <a:ext cx="2770188" cy="6948488"/>
            <a:chOff x="-54" y="-59"/>
            <a:chExt cx="1745" cy="4377"/>
          </a:xfrm>
        </p:grpSpPr>
        <p:sp>
          <p:nvSpPr>
            <p:cNvPr id="2" name="Freeform 2"/>
            <p:cNvSpPr>
              <a:spLocks noChangeArrowheads="1"/>
            </p:cNvSpPr>
            <p:nvPr/>
          </p:nvSpPr>
          <p:spPr bwMode="auto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rgbClr val="F63D0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9" y="2514"/>
              <a:ext cx="632" cy="382"/>
              <a:chOff x="9" y="2514"/>
              <a:chExt cx="632" cy="382"/>
            </a:xfrm>
          </p:grpSpPr>
          <p:sp>
            <p:nvSpPr>
              <p:cNvPr id="3" name="Freeform 4"/>
              <p:cNvSpPr>
                <a:spLocks noChangeArrowheads="1"/>
              </p:cNvSpPr>
              <p:nvPr/>
            </p:nvSpPr>
            <p:spPr bwMode="auto">
              <a:xfrm rot="14940000" flipH="1">
                <a:off x="70" y="2505"/>
                <a:ext cx="116" cy="207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 rot="14940000" flipH="1">
                <a:off x="174" y="2688"/>
                <a:ext cx="198" cy="172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 rot="14940000" flipH="1">
                <a:off x="461" y="2583"/>
                <a:ext cx="207" cy="8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rgbClr val="FFECEB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5" name="Group 8"/>
            <p:cNvGrpSpPr>
              <a:grpSpLocks/>
            </p:cNvGrpSpPr>
            <p:nvPr/>
          </p:nvGrpSpPr>
          <p:grpSpPr bwMode="auto">
            <a:xfrm>
              <a:off x="-1" y="1639"/>
              <a:ext cx="1692" cy="1963"/>
              <a:chOff x="-1" y="1639"/>
              <a:chExt cx="1692" cy="1963"/>
            </a:xfrm>
          </p:grpSpPr>
          <p:sp>
            <p:nvSpPr>
              <p:cNvPr id="4" name="Freeform 9"/>
              <p:cNvSpPr>
                <a:spLocks noChangeArrowheads="1"/>
              </p:cNvSpPr>
              <p:nvPr/>
            </p:nvSpPr>
            <p:spPr bwMode="auto">
              <a:xfrm rot="780000" flipH="1">
                <a:off x="243" y="1700"/>
                <a:ext cx="615" cy="63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rgbClr val="FFECE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 rot="780000" flipH="1">
                <a:off x="64" y="1791"/>
                <a:ext cx="514" cy="644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ECE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" name="Freeform 11"/>
              <p:cNvSpPr>
                <a:spLocks noChangeArrowheads="1"/>
              </p:cNvSpPr>
              <p:nvPr/>
            </p:nvSpPr>
            <p:spPr bwMode="auto">
              <a:xfrm rot="780000" flipH="1">
                <a:off x="224" y="1925"/>
                <a:ext cx="183" cy="32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ECE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" name="Freeform 12"/>
              <p:cNvSpPr>
                <a:spLocks noChangeArrowheads="1"/>
              </p:cNvSpPr>
              <p:nvPr/>
            </p:nvSpPr>
            <p:spPr bwMode="auto">
              <a:xfrm rot="780000" flipH="1">
                <a:off x="555" y="2390"/>
                <a:ext cx="167" cy="19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ECE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7" name="Freeform 13"/>
              <p:cNvSpPr>
                <a:spLocks noChangeArrowheads="1"/>
              </p:cNvSpPr>
              <p:nvPr/>
            </p:nvSpPr>
            <p:spPr bwMode="auto">
              <a:xfrm rot="780000" flipH="1">
                <a:off x="507" y="2429"/>
                <a:ext cx="41" cy="11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CEB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537" y="2552"/>
                <a:ext cx="1154" cy="1050"/>
                <a:chOff x="537" y="2552"/>
                <a:chExt cx="1154" cy="1050"/>
              </a:xfrm>
            </p:grpSpPr>
            <p:sp>
              <p:nvSpPr>
                <p:cNvPr id="1039" name="Freeform 15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794" y="2487"/>
                  <a:ext cx="299" cy="766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FFECE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040" name="Freeform 16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465" y="3136"/>
                  <a:ext cx="69" cy="31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ECE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041" name="Freeform 17"/>
                <p:cNvSpPr>
                  <a:spLocks noChangeArrowheads="1"/>
                </p:cNvSpPr>
                <p:nvPr/>
              </p:nvSpPr>
              <p:spPr bwMode="auto">
                <a:xfrm rot="7140000" flipH="1">
                  <a:off x="1576" y="3508"/>
                  <a:ext cx="126" cy="54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rgbClr val="FFECEB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grpSp>
          <p:nvGrpSpPr>
            <p:cNvPr id="1036" name="Group 18"/>
            <p:cNvGrpSpPr>
              <a:grpSpLocks/>
            </p:cNvGrpSpPr>
            <p:nvPr/>
          </p:nvGrpSpPr>
          <p:grpSpPr bwMode="auto">
            <a:xfrm>
              <a:off x="274" y="3913"/>
              <a:ext cx="539" cy="360"/>
              <a:chOff x="274" y="3913"/>
              <a:chExt cx="539" cy="360"/>
            </a:xfrm>
          </p:grpSpPr>
          <p:sp>
            <p:nvSpPr>
              <p:cNvPr id="1043" name="Freeform 19"/>
              <p:cNvSpPr>
                <a:spLocks noChangeArrowheads="1"/>
              </p:cNvSpPr>
              <p:nvPr/>
            </p:nvSpPr>
            <p:spPr bwMode="auto">
              <a:xfrm rot="6240000">
                <a:off x="648" y="3911"/>
                <a:ext cx="110" cy="17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44" name="Freeform 20"/>
              <p:cNvSpPr>
                <a:spLocks noChangeArrowheads="1"/>
              </p:cNvSpPr>
              <p:nvPr/>
            </p:nvSpPr>
            <p:spPr bwMode="auto">
              <a:xfrm rot="6240000">
                <a:off x="505" y="4090"/>
                <a:ext cx="189" cy="1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45" name="Freeform 21"/>
              <p:cNvSpPr>
                <a:spLocks noChangeArrowheads="1"/>
              </p:cNvSpPr>
              <p:nvPr/>
            </p:nvSpPr>
            <p:spPr bwMode="auto">
              <a:xfrm rot="6240000">
                <a:off x="237" y="4022"/>
                <a:ext cx="197" cy="7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7" name="Group 22"/>
            <p:cNvGrpSpPr>
              <a:grpSpLocks/>
            </p:cNvGrpSpPr>
            <p:nvPr/>
          </p:nvGrpSpPr>
          <p:grpSpPr bwMode="auto">
            <a:xfrm>
              <a:off x="198" y="1119"/>
              <a:ext cx="497" cy="435"/>
              <a:chOff x="198" y="1119"/>
              <a:chExt cx="497" cy="435"/>
            </a:xfrm>
          </p:grpSpPr>
          <p:sp>
            <p:nvSpPr>
              <p:cNvPr id="1047" name="Freeform 23"/>
              <p:cNvSpPr>
                <a:spLocks noChangeArrowheads="1"/>
              </p:cNvSpPr>
              <p:nvPr/>
            </p:nvSpPr>
            <p:spPr bwMode="auto">
              <a:xfrm rot="4980000">
                <a:off x="530" y="1101"/>
                <a:ext cx="130" cy="18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 rot="4980000">
                <a:off x="440" y="1356"/>
                <a:ext cx="222" cy="156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 rot="4980000">
                <a:off x="135" y="1390"/>
                <a:ext cx="233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8" name="Group 26"/>
            <p:cNvGrpSpPr>
              <a:grpSpLocks/>
            </p:cNvGrpSpPr>
            <p:nvPr/>
          </p:nvGrpSpPr>
          <p:grpSpPr bwMode="auto">
            <a:xfrm>
              <a:off x="815" y="0"/>
              <a:ext cx="344" cy="365"/>
              <a:chOff x="815" y="0"/>
              <a:chExt cx="344" cy="365"/>
            </a:xfrm>
          </p:grpSpPr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815" y="0"/>
                <a:ext cx="109" cy="138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973" y="65"/>
                <a:ext cx="187" cy="115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935" y="308"/>
                <a:ext cx="195" cy="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054" name="Freeform 30"/>
            <p:cNvSpPr>
              <a:spLocks noChangeArrowheads="1"/>
            </p:cNvSpPr>
            <p:nvPr/>
          </p:nvSpPr>
          <p:spPr bwMode="auto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rgbClr val="EDFAD2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5" name="Freeform 31"/>
            <p:cNvSpPr>
              <a:spLocks noChangeArrowheads="1"/>
            </p:cNvSpPr>
            <p:nvPr/>
          </p:nvSpPr>
          <p:spPr bwMode="auto">
            <a:xfrm rot="840000">
              <a:off x="243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3D0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6" name="Freeform 32"/>
            <p:cNvSpPr>
              <a:spLocks noChangeArrowheads="1"/>
            </p:cNvSpPr>
            <p:nvPr/>
          </p:nvSpPr>
          <p:spPr bwMode="auto">
            <a:xfrm rot="840000">
              <a:off x="267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3D0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7" name="Freeform 33"/>
            <p:cNvSpPr>
              <a:spLocks noChangeArrowheads="1"/>
            </p:cNvSpPr>
            <p:nvPr/>
          </p:nvSpPr>
          <p:spPr bwMode="auto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3D0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8" name="Freeform 34"/>
            <p:cNvSpPr>
              <a:spLocks noChangeArrowheads="1"/>
            </p:cNvSpPr>
            <p:nvPr/>
          </p:nvSpPr>
          <p:spPr bwMode="auto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63D0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59" name="Freeform 35"/>
            <p:cNvSpPr>
              <a:spLocks noChangeArrowheads="1"/>
            </p:cNvSpPr>
            <p:nvPr/>
          </p:nvSpPr>
          <p:spPr bwMode="auto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63D0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0" name="Freeform 36"/>
            <p:cNvSpPr>
              <a:spLocks noChangeArrowheads="1"/>
            </p:cNvSpPr>
            <p:nvPr/>
          </p:nvSpPr>
          <p:spPr bwMode="auto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63D0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rot="1560000">
              <a:off x="21" y="409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rot="1560000">
              <a:off x="243" y="754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3" name="Freeform 39"/>
            <p:cNvSpPr>
              <a:spLocks noChangeArrowheads="1"/>
            </p:cNvSpPr>
            <p:nvPr/>
          </p:nvSpPr>
          <p:spPr bwMode="auto">
            <a:xfrm rot="1560000">
              <a:off x="575" y="285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4" name="Freeform 40"/>
            <p:cNvSpPr>
              <a:spLocks noChangeArrowheads="1"/>
            </p:cNvSpPr>
            <p:nvPr/>
          </p:nvSpPr>
          <p:spPr bwMode="auto">
            <a:xfrm rot="1560000">
              <a:off x="237" y="719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5" name="Freeform 41"/>
            <p:cNvSpPr>
              <a:spLocks noChangeArrowheads="1"/>
            </p:cNvSpPr>
            <p:nvPr/>
          </p:nvSpPr>
          <p:spPr bwMode="auto">
            <a:xfrm rot="1560000">
              <a:off x="587" y="464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6" name="Freeform 42"/>
            <p:cNvSpPr>
              <a:spLocks noChangeArrowheads="1"/>
            </p:cNvSpPr>
            <p:nvPr/>
          </p:nvSpPr>
          <p:spPr bwMode="auto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67" name="Freeform 43"/>
            <p:cNvSpPr>
              <a:spLocks noChangeArrowheads="1"/>
            </p:cNvSpPr>
            <p:nvPr/>
          </p:nvSpPr>
          <p:spPr bwMode="auto">
            <a:xfrm rot="1560000">
              <a:off x="56" y="82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rgbClr val="EDFAD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68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1600"/>
            <a:ext cx="8240712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Ana başlık metnini düzenlemek için tıklayın</a:t>
            </a:r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45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Anahat metninin biçimini düzenlemek için tıklayın</a:t>
            </a:r>
          </a:p>
          <a:p>
            <a:pPr lvl="1"/>
            <a:r>
              <a:rPr lang="en-GB" smtClean="0"/>
              <a:t>İkinci Anahat Düzeyi</a:t>
            </a:r>
          </a:p>
          <a:p>
            <a:pPr lvl="2"/>
            <a:r>
              <a:rPr lang="en-GB" smtClean="0"/>
              <a:t>Üçüncü Anahat Düzeyi</a:t>
            </a:r>
          </a:p>
          <a:p>
            <a:pPr lvl="3"/>
            <a:r>
              <a:rPr lang="en-GB" smtClean="0"/>
              <a:t>Dördüncü Anahat Düzeyi</a:t>
            </a:r>
          </a:p>
          <a:p>
            <a:pPr lvl="4"/>
            <a:r>
              <a:rPr lang="en-GB" smtClean="0"/>
              <a:t>Beşinci Anahat Düzeyi</a:t>
            </a:r>
          </a:p>
          <a:p>
            <a:pPr lvl="4"/>
            <a:r>
              <a:rPr lang="en-GB" smtClean="0"/>
              <a:t>Altıncı Anahat Düzeyi</a:t>
            </a:r>
          </a:p>
          <a:p>
            <a:pPr lvl="4"/>
            <a:r>
              <a:rPr lang="en-GB" smtClean="0"/>
              <a:t>Yedinci Anahat Düzeyi</a:t>
            </a:r>
          </a:p>
          <a:p>
            <a:pPr lvl="4"/>
            <a:r>
              <a:rPr lang="en-GB" smtClean="0"/>
              <a:t>Sekizinci Anahat Düzeyi</a:t>
            </a:r>
          </a:p>
          <a:p>
            <a:pPr lvl="4"/>
            <a:r>
              <a:rPr lang="en-GB" smtClean="0"/>
              <a:t>Dokuzuncu Anahat Düzeyi</a:t>
            </a: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5FDA7F-59ED-459A-8DEA-49E1271D5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2000"/>
        </a:lnSpc>
        <a:spcBef>
          <a:spcPct val="0"/>
        </a:spcBef>
        <a:spcAft>
          <a:spcPct val="0"/>
        </a:spcAft>
        <a:buClr>
          <a:srgbClr val="006666"/>
        </a:buClr>
        <a:buSzPct val="100000"/>
        <a:buFont typeface="Verdana" pitchFamily="34" charset="0"/>
        <a:defRPr sz="440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eaLnBrk="0" fontAlgn="base" hangingPunct="0">
        <a:lnSpc>
          <a:spcPct val="102000"/>
        </a:lnSpc>
        <a:spcBef>
          <a:spcPts val="8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102000"/>
        </a:lnSpc>
        <a:spcBef>
          <a:spcPts val="7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–"/>
        <a:defRPr sz="2800">
          <a:solidFill>
            <a:srgbClr val="00669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6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•"/>
        <a:defRPr sz="2400">
          <a:solidFill>
            <a:srgbClr val="00669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–"/>
        <a:defRPr sz="2000">
          <a:solidFill>
            <a:srgbClr val="00669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»"/>
        <a:defRPr sz="2000">
          <a:solidFill>
            <a:srgbClr val="006699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»"/>
        <a:defRPr sz="2000">
          <a:solidFill>
            <a:srgbClr val="006699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»"/>
        <a:defRPr sz="2000">
          <a:solidFill>
            <a:srgbClr val="006699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»"/>
        <a:defRPr sz="2000">
          <a:solidFill>
            <a:srgbClr val="006699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500"/>
        </a:spcBef>
        <a:spcAft>
          <a:spcPct val="0"/>
        </a:spcAft>
        <a:buClr>
          <a:srgbClr val="006699"/>
        </a:buClr>
        <a:buSzPct val="100000"/>
        <a:buFont typeface="Verdana" pitchFamily="34" charset="0"/>
        <a:buChar char="»"/>
        <a:defRPr sz="2000">
          <a:solidFill>
            <a:srgbClr val="006699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6192837" cy="413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ADIM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ADIM</a:t>
            </a:r>
            <a:r>
              <a:rPr lang="en-GB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TEMİZLİK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997200" y="5084763"/>
            <a:ext cx="6146800" cy="197961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700"/>
              </a:spcBef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80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Volkan GÜNGÖR</a:t>
            </a:r>
            <a:endParaRPr lang="tr-TR" sz="2800" dirty="0" smtClean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700"/>
              </a:spcBef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Okul Psikolojik Danışmanı</a:t>
            </a:r>
            <a:endParaRPr lang="en-GB" sz="2800" dirty="0" smtClean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700"/>
              </a:spcBef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0" y="2071688"/>
            <a:ext cx="4572000" cy="4456112"/>
          </a:xfrm>
        </p:spPr>
        <p:txBody>
          <a:bodyPr lIns="91440" tIns="45720" rIns="91440" bIns="45720"/>
          <a:lstStyle/>
          <a:p>
            <a:pPr marL="606425" indent="-606425" eaLnBrk="1" hangingPunct="1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Uykudan önce</a:t>
            </a:r>
          </a:p>
          <a:p>
            <a:pPr marL="606425" indent="-606425" eaLnBrk="1" hangingPunct="1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Kalktıktan sonra</a:t>
            </a:r>
          </a:p>
          <a:p>
            <a:pPr marL="606425" indent="-606425" eaLnBrk="1" hangingPunct="1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buFont typeface="Verdana" pitchFamily="34" charset="0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863" y="1597025"/>
            <a:ext cx="4692650" cy="526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158750" y="2781300"/>
            <a:ext cx="8229600" cy="1627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SzPct val="15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Hayvanlara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dokunduktan sonra</a:t>
            </a:r>
          </a:p>
          <a:p>
            <a:pPr eaLnBrk="1" hangingPunct="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41438"/>
            <a:ext cx="4284662" cy="524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0" y="2205038"/>
            <a:ext cx="8229600" cy="1468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SzPct val="150000"/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FF0000"/>
                </a:solidFill>
              </a:rPr>
              <a:t>Elinizde kir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FF0000"/>
                </a:solidFill>
              </a:rPr>
              <a:t>gördüğünüz her zaman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>
              <a:solidFill>
                <a:srgbClr val="FF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1439863"/>
            <a:ext cx="3971925" cy="537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 NASIL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YIKAMALIYIZ?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142875" y="1773238"/>
            <a:ext cx="8893175" cy="46370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Elimizi </a:t>
            </a:r>
            <a:r>
              <a:rPr lang="en-GB" u="sng" smtClean="0"/>
              <a:t>bol s</a:t>
            </a:r>
            <a:r>
              <a:rPr lang="tr-TR" u="sng" smtClean="0"/>
              <a:t>u</a:t>
            </a:r>
            <a:r>
              <a:rPr lang="en-GB" u="sng" smtClean="0"/>
              <a:t> ve sabunla</a:t>
            </a:r>
            <a:r>
              <a:rPr lang="en-GB" smtClean="0"/>
              <a:t>, bilekleri de içine alacak şekilde</a:t>
            </a:r>
            <a:r>
              <a:rPr lang="tr-TR" smtClean="0"/>
              <a:t>;</a:t>
            </a:r>
            <a:r>
              <a:rPr lang="en-GB" smtClean="0"/>
              <a:t> avuç içi, parmak araları, parmak uçları ve özellikle tırnak dipleri iyice temizlenecek şekilde yıkamalıyız. </a:t>
            </a: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737100"/>
            <a:ext cx="1833563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4737100"/>
            <a:ext cx="1833562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5063" y="4724400"/>
            <a:ext cx="1833562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737100"/>
            <a:ext cx="1833563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438" y="4725988"/>
            <a:ext cx="1833562" cy="186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92088"/>
            <a:ext cx="8243887" cy="1317625"/>
          </a:xfrm>
        </p:spPr>
        <p:txBody>
          <a:bodyPr lIns="0" tIns="0" rIns="0" bIns="0" anchor="ctr"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 NASIL YIKAMALIYIZ?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Elimizi kurulamayı unutmayalım. Çünkü mikroplar nemli ortamları sever.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57563"/>
            <a:ext cx="5481637" cy="325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50800"/>
            <a:ext cx="8243887" cy="6429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Elinizi</a:t>
            </a: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Yıkarken</a:t>
            </a: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8229600" cy="64531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Giysilerinizin</a:t>
            </a:r>
            <a:r>
              <a:rPr lang="en-GB" sz="2400" dirty="0" smtClean="0"/>
              <a:t> </a:t>
            </a:r>
            <a:r>
              <a:rPr lang="en-GB" sz="2400" dirty="0" err="1" smtClean="0"/>
              <a:t>kollarını</a:t>
            </a:r>
            <a:r>
              <a:rPr lang="en-GB" sz="2400" dirty="0" smtClean="0"/>
              <a:t> </a:t>
            </a:r>
            <a:r>
              <a:rPr lang="en-GB" sz="2400" dirty="0" err="1" smtClean="0"/>
              <a:t>katlayın</a:t>
            </a:r>
            <a:r>
              <a:rPr lang="en-GB" sz="2400" dirty="0" smtClean="0"/>
              <a:t>, </a:t>
            </a:r>
            <a:r>
              <a:rPr lang="en-GB" sz="2400" dirty="0" err="1" smtClean="0"/>
              <a:t>saatiniz</a:t>
            </a:r>
            <a:r>
              <a:rPr lang="en-GB" sz="2400" dirty="0" smtClean="0"/>
              <a:t>, </a:t>
            </a:r>
            <a:r>
              <a:rPr lang="en-GB" sz="2400" dirty="0" err="1" smtClean="0"/>
              <a:t>varsa</a:t>
            </a:r>
            <a:r>
              <a:rPr lang="en-GB" sz="2400" dirty="0" smtClean="0"/>
              <a:t> </a:t>
            </a:r>
            <a:r>
              <a:rPr lang="en-GB" sz="2400" dirty="0" err="1" smtClean="0"/>
              <a:t>çıkarın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Elinize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miktar</a:t>
            </a:r>
            <a:r>
              <a:rPr lang="en-GB" sz="2400" dirty="0" smtClean="0"/>
              <a:t> </a:t>
            </a:r>
            <a:r>
              <a:rPr lang="en-GB" sz="2400" dirty="0" err="1" smtClean="0"/>
              <a:t>sıvı</a:t>
            </a:r>
            <a:r>
              <a:rPr lang="en-GB" sz="2400" dirty="0" smtClean="0"/>
              <a:t> </a:t>
            </a:r>
            <a:r>
              <a:rPr lang="en-GB" sz="2400" dirty="0" err="1" smtClean="0"/>
              <a:t>sabun</a:t>
            </a:r>
            <a:r>
              <a:rPr lang="en-GB" sz="2400" dirty="0" smtClean="0"/>
              <a:t> </a:t>
            </a:r>
            <a:r>
              <a:rPr lang="en-GB" sz="2400" dirty="0" err="1" smtClean="0"/>
              <a:t>alın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Musluğu</a:t>
            </a:r>
            <a:r>
              <a:rPr lang="en-GB" sz="2400" dirty="0" smtClean="0"/>
              <a:t> </a:t>
            </a:r>
            <a:r>
              <a:rPr lang="en-GB" sz="2400" dirty="0" err="1" smtClean="0"/>
              <a:t>açın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miktar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ile</a:t>
            </a:r>
            <a:r>
              <a:rPr lang="en-GB" sz="2400" dirty="0" smtClean="0"/>
              <a:t> </a:t>
            </a:r>
            <a:r>
              <a:rPr lang="en-GB" sz="2400" dirty="0" err="1" smtClean="0"/>
              <a:t>sabunu</a:t>
            </a:r>
            <a:r>
              <a:rPr lang="en-GB" sz="2400" dirty="0" smtClean="0"/>
              <a:t> </a:t>
            </a:r>
            <a:r>
              <a:rPr lang="en-GB" sz="2400" dirty="0" err="1" smtClean="0"/>
              <a:t>köpürtün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Musluğu</a:t>
            </a:r>
            <a:r>
              <a:rPr lang="en-GB" sz="2400" dirty="0" smtClean="0"/>
              <a:t> </a:t>
            </a:r>
            <a:r>
              <a:rPr lang="en-GB" sz="2400" dirty="0" err="1" smtClean="0"/>
              <a:t>kapatarak</a:t>
            </a:r>
            <a:r>
              <a:rPr lang="en-GB" sz="2400" dirty="0" smtClean="0"/>
              <a:t> </a:t>
            </a:r>
            <a:r>
              <a:rPr lang="en-GB" sz="2400" dirty="0" err="1" smtClean="0"/>
              <a:t>elinizdeki</a:t>
            </a:r>
            <a:r>
              <a:rPr lang="en-GB" sz="2400" dirty="0" smtClean="0"/>
              <a:t> </a:t>
            </a:r>
            <a:r>
              <a:rPr lang="en-GB" sz="2400" dirty="0" err="1" smtClean="0"/>
              <a:t>köpükle</a:t>
            </a:r>
            <a:r>
              <a:rPr lang="en-GB" sz="2400" dirty="0" smtClean="0"/>
              <a:t> </a:t>
            </a:r>
            <a:r>
              <a:rPr lang="en-GB" sz="2400" dirty="0" err="1" smtClean="0"/>
              <a:t>ellerinizi</a:t>
            </a:r>
            <a:r>
              <a:rPr lang="en-GB" sz="2400" dirty="0" smtClean="0"/>
              <a:t> </a:t>
            </a:r>
            <a:r>
              <a:rPr lang="en-GB" sz="2400" dirty="0" err="1" smtClean="0"/>
              <a:t>ovun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İçinizden</a:t>
            </a:r>
            <a:r>
              <a:rPr lang="en-GB" sz="2400" dirty="0" smtClean="0"/>
              <a:t> 20'ye </a:t>
            </a:r>
            <a:r>
              <a:rPr lang="en-GB" sz="2400" dirty="0" err="1" smtClean="0"/>
              <a:t>kadar</a:t>
            </a:r>
            <a:r>
              <a:rPr lang="en-GB" sz="2400" dirty="0" smtClean="0"/>
              <a:t> </a:t>
            </a:r>
            <a:r>
              <a:rPr lang="en-GB" sz="2400" dirty="0" err="1" smtClean="0"/>
              <a:t>saymaya</a:t>
            </a:r>
            <a:r>
              <a:rPr lang="en-GB" sz="2400" dirty="0" smtClean="0"/>
              <a:t> </a:t>
            </a:r>
            <a:r>
              <a:rPr lang="en-GB" sz="2400" dirty="0" err="1" smtClean="0"/>
              <a:t>başlayın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İki</a:t>
            </a:r>
            <a:r>
              <a:rPr lang="en-GB" sz="2400" dirty="0" smtClean="0"/>
              <a:t> </a:t>
            </a:r>
            <a:r>
              <a:rPr lang="en-GB" sz="2400" dirty="0" err="1" smtClean="0"/>
              <a:t>elinizi</a:t>
            </a:r>
            <a:r>
              <a:rPr lang="en-GB" sz="2400" dirty="0" smtClean="0"/>
              <a:t> </a:t>
            </a:r>
            <a:r>
              <a:rPr lang="en-GB" sz="2400" dirty="0" err="1" smtClean="0"/>
              <a:t>kenetleyerek</a:t>
            </a:r>
            <a:r>
              <a:rPr lang="en-GB" sz="2400" dirty="0" smtClean="0"/>
              <a:t> </a:t>
            </a:r>
            <a:r>
              <a:rPr lang="en-GB" sz="2400" dirty="0" err="1" smtClean="0"/>
              <a:t>parmak</a:t>
            </a:r>
            <a:r>
              <a:rPr lang="en-GB" sz="2400" dirty="0" smtClean="0"/>
              <a:t> </a:t>
            </a:r>
            <a:r>
              <a:rPr lang="en-GB" sz="2400" dirty="0" err="1" smtClean="0"/>
              <a:t>aralarını</a:t>
            </a:r>
            <a:r>
              <a:rPr lang="en-GB" sz="2400" dirty="0" smtClean="0"/>
              <a:t> </a:t>
            </a:r>
            <a:r>
              <a:rPr lang="en-GB" sz="2400" dirty="0" err="1" smtClean="0"/>
              <a:t>temizleyin</a:t>
            </a:r>
            <a:r>
              <a:rPr lang="en-GB" sz="2400" dirty="0" smtClean="0"/>
              <a:t>, </a:t>
            </a:r>
            <a:r>
              <a:rPr lang="en-GB" sz="2400" dirty="0" err="1" smtClean="0"/>
              <a:t>baş</a:t>
            </a:r>
            <a:r>
              <a:rPr lang="en-GB" sz="2400" dirty="0" smtClean="0"/>
              <a:t> </a:t>
            </a:r>
            <a:r>
              <a:rPr lang="en-GB" sz="2400" dirty="0" err="1" smtClean="0"/>
              <a:t>parmakları</a:t>
            </a:r>
            <a:r>
              <a:rPr lang="en-GB" sz="2400" dirty="0" smtClean="0"/>
              <a:t> </a:t>
            </a:r>
            <a:r>
              <a:rPr lang="en-GB" sz="2400" dirty="0" err="1" smtClean="0"/>
              <a:t>unutmayın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Tırnaklarınızı</a:t>
            </a:r>
            <a:r>
              <a:rPr lang="en-GB" sz="2400" dirty="0" smtClean="0"/>
              <a:t> </a:t>
            </a:r>
            <a:r>
              <a:rPr lang="en-GB" sz="2400" dirty="0" err="1" smtClean="0"/>
              <a:t>temizleyin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smtClean="0"/>
              <a:t>El </a:t>
            </a:r>
            <a:r>
              <a:rPr lang="en-GB" sz="2400" dirty="0" err="1" smtClean="0"/>
              <a:t>bileklerinizi</a:t>
            </a:r>
            <a:r>
              <a:rPr lang="en-GB" sz="2400" dirty="0" smtClean="0"/>
              <a:t> </a:t>
            </a:r>
            <a:r>
              <a:rPr lang="en-GB" sz="2400" dirty="0" err="1" smtClean="0"/>
              <a:t>ovarak</a:t>
            </a:r>
            <a:r>
              <a:rPr lang="en-GB" sz="2400" dirty="0" smtClean="0"/>
              <a:t> </a:t>
            </a:r>
            <a:r>
              <a:rPr lang="en-GB" sz="2400" dirty="0" err="1" smtClean="0"/>
              <a:t>temizleyin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Musluğu</a:t>
            </a:r>
            <a:r>
              <a:rPr lang="en-GB" sz="2400" dirty="0" smtClean="0"/>
              <a:t> </a:t>
            </a:r>
            <a:r>
              <a:rPr lang="en-GB" sz="2400" dirty="0" err="1" smtClean="0"/>
              <a:t>açın</a:t>
            </a:r>
            <a:r>
              <a:rPr lang="en-GB" sz="2400" dirty="0" smtClean="0"/>
              <a:t> </a:t>
            </a:r>
            <a:r>
              <a:rPr lang="en-GB" sz="2400" dirty="0" err="1" smtClean="0"/>
              <a:t>ellerinizi</a:t>
            </a:r>
            <a:r>
              <a:rPr lang="en-GB" sz="2400" dirty="0" smtClean="0"/>
              <a:t> </a:t>
            </a:r>
            <a:r>
              <a:rPr lang="en-GB" sz="2400" dirty="0" err="1" smtClean="0"/>
              <a:t>suyun</a:t>
            </a:r>
            <a:r>
              <a:rPr lang="en-GB" sz="2400" dirty="0" smtClean="0"/>
              <a:t> </a:t>
            </a:r>
            <a:r>
              <a:rPr lang="en-GB" sz="2400" dirty="0" err="1" smtClean="0"/>
              <a:t>altında</a:t>
            </a:r>
            <a:r>
              <a:rPr lang="en-GB" sz="2400" dirty="0" smtClean="0"/>
              <a:t> </a:t>
            </a:r>
            <a:r>
              <a:rPr lang="en-GB" sz="2400" dirty="0" err="1" smtClean="0"/>
              <a:t>tutup</a:t>
            </a:r>
            <a:r>
              <a:rPr lang="en-GB" sz="2400" dirty="0" smtClean="0"/>
              <a:t> </a:t>
            </a:r>
            <a:r>
              <a:rPr lang="en-GB" sz="2400" dirty="0" err="1" smtClean="0"/>
              <a:t>köpüklerini</a:t>
            </a:r>
            <a:r>
              <a:rPr lang="en-GB" sz="2400" dirty="0" smtClean="0"/>
              <a:t> </a:t>
            </a:r>
            <a:r>
              <a:rPr lang="en-GB" sz="2400" dirty="0" err="1" smtClean="0"/>
              <a:t>akıtın</a:t>
            </a:r>
            <a:r>
              <a:rPr lang="en-GB" sz="2400" dirty="0" smtClean="0"/>
              <a:t>, </a:t>
            </a:r>
            <a:r>
              <a:rPr lang="en-GB" sz="2400" dirty="0" err="1" smtClean="0"/>
              <a:t>ellerinizi</a:t>
            </a:r>
            <a:r>
              <a:rPr lang="en-GB" sz="2400" dirty="0" smtClean="0"/>
              <a:t> </a:t>
            </a:r>
            <a:r>
              <a:rPr lang="en-GB" sz="2400" dirty="0" err="1" smtClean="0"/>
              <a:t>durulayın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Musluğun</a:t>
            </a:r>
            <a:r>
              <a:rPr lang="en-GB" sz="2400" dirty="0" smtClean="0"/>
              <a:t> </a:t>
            </a:r>
            <a:r>
              <a:rPr lang="en-GB" sz="2400" dirty="0" err="1" smtClean="0"/>
              <a:t>vidasına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akıtıp</a:t>
            </a:r>
            <a:r>
              <a:rPr lang="en-GB" sz="2400" dirty="0" smtClean="0"/>
              <a:t>, </a:t>
            </a:r>
            <a:r>
              <a:rPr lang="en-GB" sz="2400" dirty="0" err="1" smtClean="0"/>
              <a:t>musluğu</a:t>
            </a:r>
            <a:r>
              <a:rPr lang="en-GB" sz="2400" dirty="0" smtClean="0"/>
              <a:t> </a:t>
            </a:r>
            <a:r>
              <a:rPr lang="en-GB" sz="2400" dirty="0" err="1" smtClean="0"/>
              <a:t>kapatın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Ellerinizi</a:t>
            </a:r>
            <a:r>
              <a:rPr lang="en-GB" sz="2400" dirty="0" smtClean="0"/>
              <a:t> </a:t>
            </a:r>
            <a:r>
              <a:rPr lang="en-GB" sz="2400" dirty="0" err="1" smtClean="0"/>
              <a:t>kurulayın</a:t>
            </a:r>
            <a:r>
              <a:rPr lang="en-GB" sz="24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Font typeface="Verdana" pitchFamily="34" charset="0"/>
              <a:buAutoNum type="arabicPeriod"/>
              <a:tabLst>
                <a:tab pos="563563" algn="l"/>
                <a:tab pos="1012825" algn="l"/>
                <a:tab pos="1462088" algn="l"/>
                <a:tab pos="1911350" algn="l"/>
                <a:tab pos="2360613" algn="l"/>
                <a:tab pos="2809875" algn="l"/>
                <a:tab pos="3259138" algn="l"/>
                <a:tab pos="3708400" algn="l"/>
                <a:tab pos="4157663" algn="l"/>
                <a:tab pos="4606925" algn="l"/>
                <a:tab pos="5056188" algn="l"/>
                <a:tab pos="5505450" algn="l"/>
                <a:tab pos="5954713" algn="l"/>
                <a:tab pos="6403975" algn="l"/>
                <a:tab pos="6853238" algn="l"/>
                <a:tab pos="7302500" algn="l"/>
                <a:tab pos="7751763" algn="l"/>
                <a:tab pos="8201025" algn="l"/>
                <a:tab pos="8650288" algn="l"/>
                <a:tab pos="9099550" algn="l"/>
              </a:tabLst>
            </a:pPr>
            <a:r>
              <a:rPr lang="en-GB" sz="2400" dirty="0" err="1" smtClean="0"/>
              <a:t>Kağıt</a:t>
            </a:r>
            <a:r>
              <a:rPr lang="en-GB" sz="2400" dirty="0" smtClean="0"/>
              <a:t> </a:t>
            </a:r>
            <a:r>
              <a:rPr lang="en-GB" sz="2400" dirty="0" err="1" smtClean="0"/>
              <a:t>havluyu</a:t>
            </a:r>
            <a:r>
              <a:rPr lang="en-GB" sz="2400" dirty="0" smtClean="0"/>
              <a:t> </a:t>
            </a:r>
            <a:r>
              <a:rPr lang="en-GB" sz="2400" dirty="0" err="1" smtClean="0"/>
              <a:t>çöpe</a:t>
            </a:r>
            <a:r>
              <a:rPr lang="en-GB" sz="2400" dirty="0" smtClean="0"/>
              <a:t> </a:t>
            </a:r>
            <a:r>
              <a:rPr lang="en-GB" sz="2400" dirty="0" err="1" smtClean="0"/>
              <a:t>atın</a:t>
            </a:r>
            <a:r>
              <a:rPr lang="en-GB" sz="24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TIRNAK TEMİZLİĞİ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928688" y="1571625"/>
            <a:ext cx="6357937" cy="4454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smtClean="0"/>
              <a:t>Tırnaklar düzenli olarak kesilirse tırnak aralarında mikrop birikmesi önlenmiş olur.</a:t>
            </a:r>
          </a:p>
          <a:p>
            <a:pPr>
              <a:buFont typeface="Arial" charset="0"/>
              <a:buChar char="•"/>
            </a:pPr>
            <a:r>
              <a:rPr lang="tr-TR" smtClean="0"/>
              <a:t>El tırnakları yarım ay biçiminde kesilir. Tırnak çevresindeki deri bütünlüğü kesilirken bozulmaz.</a:t>
            </a:r>
          </a:p>
          <a:p>
            <a:pPr>
              <a:buFont typeface="Arial" charset="0"/>
              <a:buChar char="•"/>
            </a:pPr>
            <a:endParaRPr lang="tr-TR" sz="2800" smtClean="0"/>
          </a:p>
          <a:p>
            <a:pPr>
              <a:buFont typeface="Arial" charset="0"/>
              <a:buChar char="•"/>
            </a:pPr>
            <a:endParaRPr lang="tr-TR" sz="2800" smtClean="0"/>
          </a:p>
        </p:txBody>
      </p:sp>
      <p:pic>
        <p:nvPicPr>
          <p:cNvPr id="18436" name="Picture 3" descr="C:\WINDOWS\Desktop\KİTAPÇIK\resimler\tırn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1714500"/>
            <a:ext cx="20716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TIRNAK TEMİZLİĞİ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Tırnaklar kesildikten sonra eller, mutlaka sabunlu su ile iyice yıkanmalıdır.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YÜZ VE BOYUN TEMİZLİĞİ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2928938" y="2500313"/>
            <a:ext cx="5897562" cy="3411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mtClean="0"/>
              <a:t>G</a:t>
            </a:r>
            <a:r>
              <a:rPr lang="en-US" smtClean="0"/>
              <a:t>ece boyunca </a:t>
            </a:r>
            <a:r>
              <a:rPr lang="en-US" smtClean="0">
                <a:solidFill>
                  <a:srgbClr val="FF0066"/>
                </a:solidFill>
              </a:rPr>
              <a:t>gözlerin çapaklanması ve terleme</a:t>
            </a:r>
            <a:r>
              <a:rPr lang="en-US" smtClean="0"/>
              <a:t> gibi nedenlerden dolayı sabah kalkınca el, yüz ve boyun yıkanmalıdır</a:t>
            </a:r>
            <a:r>
              <a:rPr lang="tr-TR" smtClean="0"/>
              <a:t>.</a:t>
            </a:r>
          </a:p>
          <a:p>
            <a:pPr eaLnBrk="1" hangingPunct="1"/>
            <a:endParaRPr lang="tr-TR" smtClean="0"/>
          </a:p>
        </p:txBody>
      </p:sp>
      <p:pic>
        <p:nvPicPr>
          <p:cNvPr id="20484" name="Picture 4" descr="sab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8"/>
            <a:ext cx="27146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YÜZ VE BOYUN TEMİZLİĞİ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428625" y="1785938"/>
            <a:ext cx="8226425" cy="4454525"/>
          </a:xfrm>
        </p:spPr>
        <p:txBody>
          <a:bodyPr/>
          <a:lstStyle/>
          <a:p>
            <a:pPr eaLnBrk="1" hangingPunct="1"/>
            <a:r>
              <a:rPr lang="en-US" smtClean="0"/>
              <a:t>Yüz temizliğine </a:t>
            </a:r>
            <a:r>
              <a:rPr lang="en-US" smtClean="0">
                <a:solidFill>
                  <a:srgbClr val="FF0066"/>
                </a:solidFill>
              </a:rPr>
              <a:t>kulak ve burun</a:t>
            </a:r>
            <a:r>
              <a:rPr lang="tr-TR" smtClean="0">
                <a:solidFill>
                  <a:srgbClr val="FF0066"/>
                </a:solidFill>
              </a:rPr>
              <a:t> </a:t>
            </a:r>
            <a:r>
              <a:rPr lang="en-US" smtClean="0"/>
              <a:t>da katılmalıdır. Burun temizliği en iyi lavaboda, akan su ile yapılır. Mendil kullanılması gerektiğinde, kağıt mendil tercih etmek daha sağlıklı bir davranıştır</a:t>
            </a:r>
            <a:r>
              <a:rPr lang="tr-T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ADIM ADIM TEMİZLİK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8229600" cy="48244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>
                <a:solidFill>
                  <a:srgbClr val="0066CC"/>
                </a:solidFill>
              </a:rPr>
              <a:t>EL YIKAMA</a:t>
            </a:r>
            <a:endParaRPr lang="tr-TR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r-TR" smtClean="0">
                <a:solidFill>
                  <a:srgbClr val="0066CC"/>
                </a:solidFill>
              </a:rPr>
              <a:t>TIRNAK TEMİZLİĞİ</a:t>
            </a:r>
            <a:endParaRPr lang="en-GB" smtClean="0">
              <a:solidFill>
                <a:srgbClr val="0066CC"/>
              </a:solidFill>
            </a:endParaRP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r-TR" smtClean="0">
                <a:solidFill>
                  <a:srgbClr val="0066CC"/>
                </a:solidFill>
              </a:rPr>
              <a:t>YÜZ VE BOYUN TEMİZLİĞİ</a:t>
            </a:r>
          </a:p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r-TR" smtClean="0">
                <a:solidFill>
                  <a:srgbClr val="0066CC"/>
                </a:solidFill>
              </a:rPr>
              <a:t>AĞIZ VE DİŞ TEMİZLİĞİ</a:t>
            </a:r>
            <a:endParaRPr lang="en-GB" smtClean="0">
              <a:solidFill>
                <a:srgbClr val="0066CC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1300"/>
            <a:ext cx="8951913" cy="280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AĞIZ VE DİŞ TEMİZLİĞİ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2133600"/>
            <a:ext cx="4392613" cy="331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Font typeface="Verdana" pitchFamily="34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200">
              <a:solidFill>
                <a:srgbClr val="BF0971"/>
              </a:solidFill>
              <a:latin typeface="Verdana" pitchFamily="34" charset="0"/>
            </a:endParaRPr>
          </a:p>
          <a:p>
            <a:pPr marL="336550" indent="-336550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Font typeface="Verdana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200">
                <a:solidFill>
                  <a:srgbClr val="BF0971"/>
                </a:solidFill>
                <a:latin typeface="Verdana" pitchFamily="34" charset="0"/>
              </a:rPr>
              <a:t>Sabah kahvaltıdan sonra</a:t>
            </a:r>
          </a:p>
          <a:p>
            <a:pPr marL="336550" indent="-336550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Font typeface="Verdana" pitchFamily="34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200">
              <a:solidFill>
                <a:srgbClr val="BF0971"/>
              </a:solidFill>
              <a:latin typeface="Verdana" pitchFamily="34" charset="0"/>
            </a:endParaRPr>
          </a:p>
          <a:p>
            <a:pPr marL="336550" indent="-336550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Font typeface="Verdana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3200">
                <a:solidFill>
                  <a:srgbClr val="BF0971"/>
                </a:solidFill>
                <a:latin typeface="Verdana" pitchFamily="34" charset="0"/>
              </a:rPr>
              <a:t>Akşam yatmadan önce</a:t>
            </a:r>
          </a:p>
          <a:p>
            <a:pPr marL="336550" indent="-336550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Font typeface="Verdana" pitchFamily="34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3200">
              <a:solidFill>
                <a:srgbClr val="BF0971"/>
              </a:solidFill>
              <a:latin typeface="Verdana" pitchFamily="34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398713"/>
            <a:ext cx="4787900" cy="3322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AĞIZ VE DİŞ TEMİZLİĞİ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>
          <a:xfrm>
            <a:off x="500063" y="1928813"/>
            <a:ext cx="8226425" cy="321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Dişler mutlaka </a:t>
            </a:r>
            <a:r>
              <a:rPr lang="en-US" smtClean="0">
                <a:solidFill>
                  <a:srgbClr val="FF0066"/>
                </a:solidFill>
              </a:rPr>
              <a:t>günde iki defa</a:t>
            </a:r>
            <a:r>
              <a:rPr lang="en-US" smtClean="0"/>
              <a:t> yemeklerden sonra 20 dakika içinde fırçalanmalı, </a:t>
            </a:r>
            <a:r>
              <a:rPr lang="en-US" smtClean="0">
                <a:solidFill>
                  <a:srgbClr val="FF0066"/>
                </a:solidFill>
              </a:rPr>
              <a:t>6 ayda</a:t>
            </a:r>
            <a:r>
              <a:rPr lang="en-US" smtClean="0"/>
              <a:t> bir diş hekiminin kontrolüne gidilmelidir. Kullanılan diş fırçaları </a:t>
            </a:r>
            <a:r>
              <a:rPr lang="en-US" smtClean="0">
                <a:solidFill>
                  <a:srgbClr val="FF0066"/>
                </a:solidFill>
              </a:rPr>
              <a:t>3 ayda</a:t>
            </a:r>
            <a:r>
              <a:rPr lang="en-US" smtClean="0"/>
              <a:t> bir değiştirilmelidir</a:t>
            </a:r>
            <a:r>
              <a:rPr lang="tr-TR" smtClean="0"/>
              <a:t>.</a:t>
            </a:r>
          </a:p>
          <a:p>
            <a:pPr eaLnBrk="1" hangingPunct="1"/>
            <a:endParaRPr lang="tr-TR" smtClean="0"/>
          </a:p>
        </p:txBody>
      </p:sp>
      <p:pic>
        <p:nvPicPr>
          <p:cNvPr id="23556" name="Picture 9" descr="DİŞ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578350"/>
            <a:ext cx="3276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uruk1%5b1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357688"/>
            <a:ext cx="1943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>
          <a:xfrm>
            <a:off x="357188" y="642938"/>
            <a:ext cx="8226425" cy="3786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mtClean="0">
                <a:cs typeface="Arial" charset="0"/>
              </a:rPr>
              <a:t>Şekerli ve yapışkan yiyeceklerden sonra ağız bol su ile çalkalanmalı</a:t>
            </a:r>
            <a:r>
              <a:rPr lang="tr-TR" smtClean="0"/>
              <a:t>,</a:t>
            </a:r>
          </a:p>
          <a:p>
            <a:pPr>
              <a:lnSpc>
                <a:spcPct val="90000"/>
              </a:lnSpc>
            </a:pPr>
            <a:r>
              <a:rPr lang="tr-TR" smtClean="0">
                <a:solidFill>
                  <a:srgbClr val="FF0066"/>
                </a:solidFill>
                <a:cs typeface="Arial" charset="0"/>
              </a:rPr>
              <a:t>Sakız çiğneniyorsa, şekersiz sakızlar tercih edilmeli</a:t>
            </a:r>
            <a:r>
              <a:rPr lang="tr-TR" smtClean="0">
                <a:solidFill>
                  <a:srgbClr val="FF0066"/>
                </a:solidFill>
              </a:rPr>
              <a:t>,</a:t>
            </a:r>
          </a:p>
          <a:p>
            <a:r>
              <a:rPr lang="tr-TR" smtClean="0">
                <a:solidFill>
                  <a:srgbClr val="0066CC"/>
                </a:solidFill>
                <a:cs typeface="Arial" charset="0"/>
              </a:rPr>
              <a:t>Dişlerle ceviz, fındık gibi sert cisimle kırılmamalı ve kürdan gibi cisimlerle diş etleri karıştırılmamalıdır.</a:t>
            </a:r>
            <a:endParaRPr lang="tr-TR" smtClean="0">
              <a:solidFill>
                <a:srgbClr val="0066CC"/>
              </a:solidFill>
            </a:endParaRPr>
          </a:p>
          <a:p>
            <a:endParaRPr lang="tr-TR" smtClean="0"/>
          </a:p>
        </p:txBody>
      </p:sp>
      <p:pic>
        <p:nvPicPr>
          <p:cNvPr id="24579" name="Picture 6" descr="diss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4357688"/>
            <a:ext cx="2805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AYAK TEMİZLİĞİ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Ayaklar her gece ılık sabunlu suyla yıkanmalı, özellikle parmak araları iyice kurulanmalıdır. Islak kalan parmak aralarındaki nemli ortam </a:t>
            </a:r>
            <a:r>
              <a:rPr lang="en-US" smtClean="0">
                <a:solidFill>
                  <a:srgbClr val="FF0066"/>
                </a:solidFill>
              </a:rPr>
              <a:t>mantar enfeksiyonlarının</a:t>
            </a:r>
            <a:r>
              <a:rPr lang="en-US" smtClean="0"/>
              <a:t> oluşmasını kolaylaştırır</a:t>
            </a:r>
            <a:r>
              <a:rPr lang="tr-TR" smtClean="0"/>
              <a:t>.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AYAK TEMİZLİĞİ</a:t>
            </a: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</a:rPr>
              <a:t>Ayak tırnakları batmaları</a:t>
            </a:r>
            <a:r>
              <a:rPr lang="en-US" smtClean="0"/>
              <a:t> önlemek için düz olarak kesilmelidir. Giyilen </a:t>
            </a:r>
            <a:r>
              <a:rPr lang="en-US" smtClean="0">
                <a:solidFill>
                  <a:srgbClr val="FF0066"/>
                </a:solidFill>
              </a:rPr>
              <a:t>ayakkabı</a:t>
            </a:r>
            <a:r>
              <a:rPr lang="en-US" smtClean="0"/>
              <a:t> ayağa iyice uymalı, parmakları sıkmamalıdır.</a:t>
            </a:r>
            <a:endParaRPr lang="tr-TR" smtClean="0"/>
          </a:p>
          <a:p>
            <a:pPr eaLnBrk="1" hangingPunct="1"/>
            <a:r>
              <a:rPr lang="en-US" smtClean="0"/>
              <a:t>Giyilen </a:t>
            </a:r>
            <a:r>
              <a:rPr lang="en-US" smtClean="0">
                <a:solidFill>
                  <a:srgbClr val="FF0066"/>
                </a:solidFill>
              </a:rPr>
              <a:t>çoraplar</a:t>
            </a:r>
            <a:r>
              <a:rPr lang="en-US" smtClean="0"/>
              <a:t> her gün değiştirilmeli ve yıkanmalı, ayakkabılar havalandırılmalıdır</a:t>
            </a:r>
            <a:r>
              <a:rPr lang="tr-T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77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VÜCUT TEMİZLİĞİ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303338"/>
            <a:ext cx="4860925" cy="1397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Haftada</a:t>
            </a:r>
            <a:r>
              <a:rPr lang="en-GB" dirty="0" smtClean="0">
                <a:solidFill>
                  <a:srgbClr val="FF0000"/>
                </a:solidFill>
              </a:rPr>
              <a:t> en </a:t>
            </a:r>
            <a:r>
              <a:rPr lang="en-GB" dirty="0" err="1" smtClean="0">
                <a:solidFill>
                  <a:srgbClr val="FF0000"/>
                </a:solidFill>
              </a:rPr>
              <a:t>az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iki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kere</a:t>
            </a:r>
            <a:endParaRPr lang="en-GB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banyo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yapmalıyız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557338"/>
            <a:ext cx="40640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0000">
            <a:off x="220663" y="2646363"/>
            <a:ext cx="4643437" cy="373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VÜCUT TEMİZLİĞİ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214313" y="1571625"/>
            <a:ext cx="6572250" cy="4786313"/>
          </a:xfrm>
        </p:spPr>
        <p:txBody>
          <a:bodyPr/>
          <a:lstStyle/>
          <a:p>
            <a:pPr eaLnBrk="1" hangingPunct="1"/>
            <a:r>
              <a:rPr lang="en-US" smtClean="0"/>
              <a:t>Derinin sağlıklı bir şekilde çalışabilmesi ve vücuda yararlı olabilmesi için </a:t>
            </a:r>
            <a:r>
              <a:rPr lang="tr-TR" smtClean="0"/>
              <a:t>bol </a:t>
            </a:r>
            <a:r>
              <a:rPr lang="en-US" smtClean="0"/>
              <a:t>su ve sabun kullanılır. Yalnız başına su yeterli değildir. Sabun, deriye yapışmış kirleri bulundukları yerlerden ayırır ve su da bunları uzaklaştırır</a:t>
            </a:r>
            <a:r>
              <a:rPr lang="tr-TR" smtClean="0"/>
              <a:t>.</a:t>
            </a:r>
            <a:r>
              <a:rPr lang="en-US" smtClean="0"/>
              <a:t> </a:t>
            </a:r>
            <a:endParaRPr lang="tr-TR" smtClean="0"/>
          </a:p>
          <a:p>
            <a:pPr eaLnBrk="1" hangingPunct="1"/>
            <a:endParaRPr lang="tr-TR" smtClean="0"/>
          </a:p>
        </p:txBody>
      </p:sp>
      <p:pic>
        <p:nvPicPr>
          <p:cNvPr id="28676" name="Picture 6" descr="D:\Neslin\resimler\babyb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857375"/>
            <a:ext cx="264318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VÜCUT TEMİZLİĞİ</a:t>
            </a: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>
                <a:cs typeface="Arial" charset="0"/>
              </a:rPr>
              <a:t>Banyodan sonra iyice kurulanmak gerekir.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0066"/>
                </a:solidFill>
                <a:cs typeface="Arial" charset="0"/>
              </a:rPr>
              <a:t>Banyodan sonra mutlaka temiz çamaşır ve giysiler giyilmelidir.              </a:t>
            </a:r>
            <a:endParaRPr lang="tr-T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SAÇ TEMİZLİĞİ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Arial" charset="0"/>
              <a:buChar char="•"/>
            </a:pPr>
            <a:r>
              <a:rPr lang="tr-TR" smtClean="0">
                <a:cs typeface="Arial" charset="0"/>
              </a:rPr>
              <a:t>Saçlar haftada en az 2 kez, saç tipine uygun bir şampuan  ya da sabun ile yıkanıp iyice durulanmalıdır.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Verdana" pitchFamily="34" charset="0"/>
              <a:buNone/>
            </a:pPr>
            <a:endParaRPr lang="tr-TR" smtClean="0">
              <a:solidFill>
                <a:srgbClr val="FF0066"/>
              </a:solidFill>
              <a:cs typeface="Arial" charset="0"/>
            </a:endParaRPr>
          </a:p>
          <a:p>
            <a:pPr>
              <a:lnSpc>
                <a:spcPct val="90000"/>
              </a:lnSpc>
              <a:buClr>
                <a:srgbClr val="3399FF"/>
              </a:buClr>
              <a:buFont typeface="Arial" charset="0"/>
              <a:buChar char="•"/>
            </a:pPr>
            <a:r>
              <a:rPr lang="tr-TR" smtClean="0">
                <a:solidFill>
                  <a:srgbClr val="FF0066"/>
                </a:solidFill>
                <a:cs typeface="Times New Roman" pitchFamily="18" charset="0"/>
              </a:rPr>
              <a:t>Tarak, fırça, havlu gibi kişisel bakım araçları başkaları ile paylaşılmamalıdır.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SAÇ TEMİZLİĞİ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900738" cy="44545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Arial" charset="0"/>
              <a:buChar char="•"/>
            </a:pPr>
            <a:r>
              <a:rPr lang="tr-TR" smtClean="0">
                <a:cs typeface="Times New Roman" pitchFamily="18" charset="0"/>
              </a:rPr>
              <a:t>Saçla ilgili temizlik ve bakım araçlarının, bit taşıyan kişilerle ortak kullanılması sonucu saçlarda bitlenme oluşabilir</a:t>
            </a:r>
            <a:r>
              <a:rPr lang="tr-TR" smtClean="0"/>
              <a:t>. </a:t>
            </a:r>
          </a:p>
          <a:p>
            <a:pPr>
              <a:buFont typeface="Verdana" pitchFamily="34" charset="0"/>
              <a:buNone/>
            </a:pPr>
            <a:endParaRPr lang="tr-TR" smtClean="0"/>
          </a:p>
        </p:txBody>
      </p:sp>
      <p:pic>
        <p:nvPicPr>
          <p:cNvPr id="31748" name="Picture 4" descr="BER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071688"/>
            <a:ext cx="21955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ADIM ADIM TEMİZLİK</a:t>
            </a:r>
          </a:p>
        </p:txBody>
      </p:sp>
      <p:pic>
        <p:nvPicPr>
          <p:cNvPr id="5123" name="Picture 6" descr="EL FIRÇAS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50" y="4929188"/>
            <a:ext cx="1477963" cy="1573212"/>
          </a:xfrm>
          <a:noFill/>
        </p:spPr>
      </p:pic>
      <p:pic>
        <p:nvPicPr>
          <p:cNvPr id="5124" name="Picture 4" descr="MUSL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00250"/>
            <a:ext cx="2133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WINDOWS\Desktop\KİTAPÇIK\resimler\Toilet_Sli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071938"/>
            <a:ext cx="21193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7 Metin kutusu"/>
          <p:cNvSpPr txBox="1">
            <a:spLocks noChangeArrowheads="1"/>
          </p:cNvSpPr>
          <p:nvPr/>
        </p:nvSpPr>
        <p:spPr bwMode="auto">
          <a:xfrm>
            <a:off x="357188" y="1928813"/>
            <a:ext cx="5786437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3200">
                <a:solidFill>
                  <a:srgbClr val="0066CC"/>
                </a:solidFill>
              </a:rPr>
              <a:t>AYAK </a:t>
            </a:r>
            <a:r>
              <a:rPr lang="en-GB" sz="3200">
                <a:solidFill>
                  <a:srgbClr val="0066CC"/>
                </a:solidFill>
              </a:rPr>
              <a:t>TEMİZLİĞİ</a:t>
            </a:r>
          </a:p>
          <a:p>
            <a:pPr>
              <a:buFont typeface="Arial" charset="0"/>
              <a:buChar char="•"/>
            </a:pPr>
            <a:r>
              <a:rPr lang="tr-TR" sz="3200">
                <a:solidFill>
                  <a:srgbClr val="0066CC"/>
                </a:solidFill>
                <a:latin typeface="Verdana" pitchFamily="34" charset="0"/>
              </a:rPr>
              <a:t>VÜCUT TEMİZLİĞİ</a:t>
            </a:r>
          </a:p>
          <a:p>
            <a:pPr>
              <a:buFont typeface="Arial" charset="0"/>
              <a:buChar char="•"/>
            </a:pPr>
            <a:r>
              <a:rPr lang="tr-TR" sz="3200">
                <a:solidFill>
                  <a:srgbClr val="0066CC"/>
                </a:solidFill>
                <a:latin typeface="Verdana" pitchFamily="34" charset="0"/>
              </a:rPr>
              <a:t>SAÇ TEMİZLİĞİ</a:t>
            </a:r>
          </a:p>
          <a:p>
            <a:pPr>
              <a:buFont typeface="Arial" charset="0"/>
              <a:buChar char="•"/>
            </a:pPr>
            <a:r>
              <a:rPr lang="tr-TR" sz="3200">
                <a:solidFill>
                  <a:srgbClr val="0066CC"/>
                </a:solidFill>
                <a:latin typeface="Verdana" pitchFamily="34" charset="0"/>
              </a:rPr>
              <a:t>TUVALET ALIŞKANLIĞI VE TEMİZLİĞİ</a:t>
            </a:r>
          </a:p>
          <a:p>
            <a:pPr>
              <a:buFont typeface="Arial" charset="0"/>
              <a:buChar char="•"/>
            </a:pPr>
            <a:r>
              <a:rPr lang="tr-TR" sz="3200">
                <a:solidFill>
                  <a:srgbClr val="0066CC"/>
                </a:solidFill>
                <a:latin typeface="Verdana" pitchFamily="34" charset="0"/>
              </a:rPr>
              <a:t>KIYAFET TEMİZLİĞİ</a:t>
            </a:r>
          </a:p>
          <a:p>
            <a:pPr>
              <a:buFont typeface="Arial" charset="0"/>
              <a:buChar char="•"/>
            </a:pPr>
            <a:r>
              <a:rPr lang="tr-TR" sz="3200">
                <a:solidFill>
                  <a:srgbClr val="0066CC"/>
                </a:solidFill>
                <a:latin typeface="Verdana" pitchFamily="34" charset="0"/>
              </a:rPr>
              <a:t>YİYECEK TEMİZLİĞİ</a:t>
            </a:r>
          </a:p>
          <a:p>
            <a:pPr>
              <a:buFont typeface="Arial" charset="0"/>
              <a:buChar char="•"/>
            </a:pPr>
            <a:endParaRPr lang="tr-TR" sz="3200">
              <a:solidFill>
                <a:srgbClr val="008080"/>
              </a:solidFill>
              <a:latin typeface="Verdana" pitchFamily="34" charset="0"/>
            </a:endParaRPr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TUVALET ALIŞKANLIĞI VE EĞİTİMİ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500063" y="2357438"/>
            <a:ext cx="8226425" cy="2857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Tuvaletten çıktıktan sonra mutlaka </a:t>
            </a:r>
            <a:r>
              <a:rPr lang="en-US" smtClean="0">
                <a:solidFill>
                  <a:srgbClr val="FF0066"/>
                </a:solidFill>
              </a:rPr>
              <a:t>eller bol sabunlu suyla yıkanmalıdır.</a:t>
            </a:r>
            <a:endParaRPr lang="tr-TR" smtClean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tr-TR" smtClean="0">
                <a:solidFill>
                  <a:srgbClr val="FF0066"/>
                </a:solidFill>
              </a:rPr>
              <a:t>T</a:t>
            </a:r>
            <a:r>
              <a:rPr lang="en-US" smtClean="0">
                <a:solidFill>
                  <a:srgbClr val="FF0066"/>
                </a:solidFill>
              </a:rPr>
              <a:t>uvalet kullanıldıktan sonra temiz bırakılmalıdır.</a:t>
            </a:r>
            <a:r>
              <a:rPr lang="en-US" smtClean="0"/>
              <a:t> Bu davranış bir alışkanlık haline getirilmelidir</a:t>
            </a:r>
            <a:r>
              <a:rPr lang="tr-TR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KIYAFET TEMİZLİĞİ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3357563" y="1600200"/>
            <a:ext cx="5326062" cy="5043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mtClean="0">
                <a:solidFill>
                  <a:srgbClr val="0066CC"/>
                </a:solidFill>
                <a:cs typeface="Arial" charset="0"/>
              </a:rPr>
              <a:t>Vücudumuza uygun, yaz aylarında fazla kalın olmayan, kış aylarında ise üşütmeyecek giysiler giyilmelidir.</a:t>
            </a:r>
          </a:p>
          <a:p>
            <a:pPr>
              <a:lnSpc>
                <a:spcPct val="90000"/>
              </a:lnSpc>
            </a:pPr>
            <a:r>
              <a:rPr lang="tr-TR" smtClean="0">
                <a:cs typeface="Arial" charset="0"/>
              </a:rPr>
              <a:t>Giysiler seçilirken önce rahatlık amaçlanmalıdır. Bu konu ayakkabı seçimi için de önemlidir.</a:t>
            </a:r>
            <a:endParaRPr lang="tr-TR" smtClean="0"/>
          </a:p>
          <a:p>
            <a:pPr>
              <a:lnSpc>
                <a:spcPct val="90000"/>
              </a:lnSpc>
            </a:pPr>
            <a:endParaRPr lang="tr-TR" b="1" smtClean="0">
              <a:solidFill>
                <a:srgbClr val="0066CC"/>
              </a:solidFill>
            </a:endParaRPr>
          </a:p>
          <a:p>
            <a:endParaRPr lang="tr-TR" smtClean="0"/>
          </a:p>
        </p:txBody>
      </p:sp>
      <p:pic>
        <p:nvPicPr>
          <p:cNvPr id="37892" name="Picture 6" descr="C:\WINDOWS\Desktop\KİTAPÇIK\resimler\çantalı kız çocuğ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57375"/>
            <a:ext cx="25003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KIYAFET TEMİZLİĞİ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972175" cy="4454525"/>
          </a:xfrm>
        </p:spPr>
        <p:txBody>
          <a:bodyPr/>
          <a:lstStyle/>
          <a:p>
            <a:r>
              <a:rPr lang="tr-TR" smtClean="0">
                <a:solidFill>
                  <a:srgbClr val="FF0066"/>
                </a:solidFill>
              </a:rPr>
              <a:t>Kıyafetlerin, okul formalarının</a:t>
            </a:r>
            <a:r>
              <a:rPr lang="tr-TR" smtClean="0"/>
              <a:t> temiz olmasına özen gösterilmelidir.</a:t>
            </a:r>
          </a:p>
          <a:p>
            <a:endParaRPr lang="tr-TR" smtClean="0"/>
          </a:p>
          <a:p>
            <a:r>
              <a:rPr lang="tr-TR" smtClean="0">
                <a:solidFill>
                  <a:srgbClr val="FF0066"/>
                </a:solidFill>
              </a:rPr>
              <a:t>İç çamaşırları, çoraplar</a:t>
            </a:r>
            <a:r>
              <a:rPr lang="tr-TR" smtClean="0"/>
              <a:t> her gün değiştirilmelidir</a:t>
            </a:r>
          </a:p>
          <a:p>
            <a:endParaRPr lang="tr-TR" smtClean="0"/>
          </a:p>
        </p:txBody>
      </p:sp>
      <p:pic>
        <p:nvPicPr>
          <p:cNvPr id="38916" name="Picture 4" descr="köpek ve kirli ç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57313"/>
            <a:ext cx="321468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FOOTW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63" y="4786313"/>
            <a:ext cx="25923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YİYECEK TEMİZLİĞİ</a:t>
            </a:r>
            <a:endParaRPr lang="en-GB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Yere düşen bir yiyeceği yememe</a:t>
            </a:r>
            <a:r>
              <a:rPr lang="tr-TR" sz="2800" smtClean="0"/>
              <a:t>liyiz.</a:t>
            </a:r>
            <a:endParaRPr lang="en-GB" sz="2800" smtClean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Çiğ meyve ve sebzel</a:t>
            </a:r>
            <a:r>
              <a:rPr lang="tr-TR" sz="2800" smtClean="0"/>
              <a:t>eri yemeden önce bol su ile yıkamalıyız.</a:t>
            </a:r>
            <a:endParaRPr lang="en-GB" sz="2800" smtClean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smtClean="0"/>
              <a:t>Açıkta satılan yiyecekleri tüketme</a:t>
            </a:r>
            <a:r>
              <a:rPr lang="tr-TR" sz="2800" smtClean="0"/>
              <a:t>meliyiz.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r-TR" sz="2800" smtClean="0"/>
              <a:t>Tükettiğimiz yiyeceğin ambalajlı olmasına ve son kullanma tarihinin geçmemiş olmasına dikkat etmeliyiz.</a:t>
            </a:r>
            <a:endParaRPr lang="en-GB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2071678"/>
            <a:ext cx="7429552" cy="1643074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tr-TR" b="1" dirty="0" smtClean="0"/>
              <a:t>	DİNLEDİĞİNİZ İÇİN TEŞEKKÜR EDERİM</a:t>
            </a:r>
            <a:endParaRPr lang="tr-T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EL YIKAMA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 NİÇİN YIKARIZ?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5986462" cy="4456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mtClean="0"/>
              <a:t>Ellerimizdeki mikropları uzaklaştırmak için ellerimizi yıkamalıyız.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700213"/>
            <a:ext cx="3609975" cy="506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58775" y="-747713"/>
            <a:ext cx="8785225" cy="48387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205038"/>
            <a:ext cx="8229600" cy="1306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Tuvaletten önce ve sonra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89363"/>
            <a:ext cx="8137525" cy="269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205038"/>
            <a:ext cx="8229600" cy="1306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Yemekten önce ve sonra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8385175" cy="276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ELLERİMİZİ</a:t>
            </a:r>
            <a:b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ZAMAN YIKAMALIYIZ?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0" y="3213100"/>
            <a:ext cx="8229600" cy="20193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00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smtClean="0">
                <a:solidFill>
                  <a:srgbClr val="FF0000"/>
                </a:solidFill>
              </a:rPr>
              <a:t>Eve geldiğimizde</a:t>
            </a: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Clr>
                <a:srgbClr val="FF0000"/>
              </a:buClr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25" y="1536700"/>
            <a:ext cx="3833813" cy="527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is Teması">
      <a:majorFont>
        <a:latin typeface="Verdana"/>
        <a:ea typeface="Lucida Sans Unicode"/>
        <a:cs typeface="Lucida Sans Unicode"/>
      </a:majorFont>
      <a:minorFont>
        <a:latin typeface="Verdana"/>
        <a:ea typeface="Lucida Sans Unicode"/>
        <a:cs typeface="Lucida Sans Unicode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6699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6699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706</Words>
  <Application>Microsoft Office PowerPoint</Application>
  <PresentationFormat>Ekran Gösterisi (4:3)</PresentationFormat>
  <Paragraphs>123</Paragraphs>
  <Slides>34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ADIM ADIM TEMİZLİK</vt:lpstr>
      <vt:lpstr>ADIM ADIM TEMİZLİK</vt:lpstr>
      <vt:lpstr>ADIM ADIM TEMİZLİK</vt:lpstr>
      <vt:lpstr>EL YIKAMA</vt:lpstr>
      <vt:lpstr>ELLERİMİZİ NİÇİN YIKARIZ? </vt:lpstr>
      <vt:lpstr>ELLERİMİZİ NE ZAMAN YIKAMALIYIZ?</vt:lpstr>
      <vt:lpstr>ELLERİMİZİ NE ZAMAN YIKAMALIYIZ?</vt:lpstr>
      <vt:lpstr>ELLERİMİZİ NE ZAMAN YIKAMALIYIZ?</vt:lpstr>
      <vt:lpstr>ELLERİMİZİ NE ZAMAN YIKAMALIYIZ?</vt:lpstr>
      <vt:lpstr>ELLERİMİZİ NE ZAMAN YIKAMALIYIZ?</vt:lpstr>
      <vt:lpstr>ELLERİMİZİ NE ZAMAN YIKAMALIYIZ?</vt:lpstr>
      <vt:lpstr>ELLERİMİZİ NE ZAMAN YIKAMALIYIZ?</vt:lpstr>
      <vt:lpstr>ELLERİMİZİ NASIL YIKAMALIYIZ?</vt:lpstr>
      <vt:lpstr>ELLERİMİZİ NASIL YIKAMALIYIZ?</vt:lpstr>
      <vt:lpstr>Elinizi Yıkarken...</vt:lpstr>
      <vt:lpstr>TIRNAK TEMİZLİĞİ</vt:lpstr>
      <vt:lpstr>TIRNAK TEMİZLİĞİ</vt:lpstr>
      <vt:lpstr>YÜZ VE BOYUN TEMİZLİĞİ</vt:lpstr>
      <vt:lpstr>YÜZ VE BOYUN TEMİZLİĞİ</vt:lpstr>
      <vt:lpstr>AĞIZ VE DİŞ TEMİZLİĞİ</vt:lpstr>
      <vt:lpstr>AĞIZ VE DİŞ TEMİZLİĞİ</vt:lpstr>
      <vt:lpstr>Slayt 22</vt:lpstr>
      <vt:lpstr>AYAK TEMİZLİĞİ</vt:lpstr>
      <vt:lpstr>AYAK TEMİZLİĞİ</vt:lpstr>
      <vt:lpstr>VÜCUT TEMİZLİĞİ</vt:lpstr>
      <vt:lpstr>VÜCUT TEMİZLİĞİ</vt:lpstr>
      <vt:lpstr>VÜCUT TEMİZLİĞİ</vt:lpstr>
      <vt:lpstr>SAÇ TEMİZLİĞİ</vt:lpstr>
      <vt:lpstr>SAÇ TEMİZLİĞİ</vt:lpstr>
      <vt:lpstr>TUVALET ALIŞKANLIĞI VE EĞİTİMİ</vt:lpstr>
      <vt:lpstr>KIYAFET TEMİZLİĞİ</vt:lpstr>
      <vt:lpstr>KIYAFET TEMİZLİĞİ</vt:lpstr>
      <vt:lpstr>YİYECEK TEMİZLİĞİ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ADIM ADIM TEMİZLİK</dc:title>
  <dc:creator>AYŞEGÜL</dc:creator>
  <cp:lastModifiedBy>ev</cp:lastModifiedBy>
  <cp:revision>37</cp:revision>
  <dcterms:modified xsi:type="dcterms:W3CDTF">2016-12-15T08:25:01Z</dcterms:modified>
</cp:coreProperties>
</file>